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31B4-77C0-4ABF-98A1-691BFC974959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F0A8-6995-476C-9291-A9C818E7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F0A8-6995-476C-9291-A9C818E74B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5208-7637-452D-BDC5-BAF450E77A7E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8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E1C4-5606-4442-8269-6084E51FABC3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7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6673-6D24-4861-AEB7-CDEAEF22C283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68D9-FDFC-40B7-B2BA-AB2DEDEEC8B2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FEBE-DCFB-4614-A1ED-3E2FBCFAE6A5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E612-AE68-4B2C-B543-6DA6A78760DA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7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60D3-10CB-403B-90B8-C569DCD1739B}" type="datetime1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5416-3EE0-435C-878A-9BF111460DA0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8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7C77-0119-4492-8718-F7C256EE0D9B}" type="datetime1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E51-67F1-4B21-B666-2E21BBEDFC04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1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D3F-D6A8-4FEB-B9B8-5A6A41252418}" type="datetime1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6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C198-D143-480D-8CE7-083BA24F7632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EF6B-63C9-4F6B-A3B4-DBDC32C96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56" y="875763"/>
            <a:ext cx="11444524" cy="46106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BD5-52AE-47CE-BE0D-3D598FC9E09F}" type="datetime1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6435" y="1023965"/>
            <a:ext cx="11231088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H50 - AN ACT TO AMEND THE MANDATORY RETIREMENT AGE FOR MAGISTRATES</a:t>
            </a:r>
            <a:r>
              <a:rPr lang="en-US" dirty="0" smtClean="0"/>
              <a:t>, </a:t>
            </a:r>
            <a:r>
              <a:rPr lang="en-US" dirty="0" smtClean="0"/>
              <a:t>JUDGES, </a:t>
            </a:r>
          </a:p>
          <a:p>
            <a:r>
              <a:rPr lang="en-US" dirty="0" smtClean="0"/>
              <a:t>AND JUSTICES OF THE GENERAL COURT OF JUSTICE TO </a:t>
            </a:r>
            <a:r>
              <a:rPr lang="en-US" dirty="0" smtClean="0"/>
              <a:t>REQUIRE </a:t>
            </a:r>
            <a:r>
              <a:rPr lang="en-US" dirty="0" smtClean="0"/>
              <a:t>RETIREMENT ON DECEMBER 31 </a:t>
            </a:r>
          </a:p>
          <a:p>
            <a:r>
              <a:rPr lang="en-US" dirty="0" smtClean="0"/>
              <a:t>OF THE YEAR THE MAGISTRATE, JUDGE, </a:t>
            </a:r>
            <a:r>
              <a:rPr lang="en-US" dirty="0" smtClean="0"/>
              <a:t>OR </a:t>
            </a:r>
            <a:r>
              <a:rPr lang="en-US" dirty="0" smtClean="0"/>
              <a:t>JUSTICE ATTAINS THE AGE OF 72.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Just a change in the date of the retirement to Dec.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In committee</a:t>
            </a:r>
          </a:p>
          <a:p>
            <a:r>
              <a:rPr lang="en-US" dirty="0" smtClean="0"/>
              <a:t>*H71 - AN ACT TO CLARIFY WITH WHOM THE OATH OF OFFICE TAKEN BY MEMBERS OF EACH BOARD OF COUNTY </a:t>
            </a:r>
          </a:p>
          <a:p>
            <a:pPr algn="just"/>
            <a:r>
              <a:rPr lang="en-US" dirty="0" smtClean="0"/>
              <a:t>COMMISSIONERS SHOULD BE FILED.</a:t>
            </a:r>
          </a:p>
          <a:p>
            <a:pPr lvl="1" algn="just"/>
            <a:r>
              <a:rPr lang="en-US" dirty="0" smtClean="0">
                <a:solidFill>
                  <a:schemeClr val="accent6"/>
                </a:solidFill>
              </a:rPr>
              <a:t>Became law</a:t>
            </a:r>
          </a:p>
          <a:p>
            <a:pPr algn="just"/>
            <a:r>
              <a:rPr lang="en-US" cap="all" dirty="0" smtClean="0"/>
              <a:t>*H72 - AN </a:t>
            </a:r>
            <a:r>
              <a:rPr lang="en-US" cap="all" dirty="0"/>
              <a:t>ACT TO REQUIRE THE SCHOOL OF GOVERNMENT AT THE UNIVERSITY OF NORTH CAROLINA TO </a:t>
            </a:r>
            <a:r>
              <a:rPr lang="en-US" cap="all" dirty="0" smtClean="0"/>
              <a:t>COORDINATE</a:t>
            </a:r>
          </a:p>
          <a:p>
            <a:pPr algn="just"/>
            <a:r>
              <a:rPr lang="en-US" cap="all" dirty="0" smtClean="0"/>
              <a:t> </a:t>
            </a:r>
            <a:r>
              <a:rPr lang="en-US" cap="all" dirty="0"/>
              <a:t>A WORKING GROUP CHARGED WITH DEVELOPING STANDARDS FOR STATE AGENCIES TO USE WHEN DESIGNING </a:t>
            </a:r>
            <a:endParaRPr lang="en-US" cap="all" dirty="0" smtClean="0"/>
          </a:p>
          <a:p>
            <a:pPr algn="just"/>
            <a:r>
              <a:rPr lang="en-US" cap="all" dirty="0" smtClean="0"/>
              <a:t>AND </a:t>
            </a:r>
            <a:r>
              <a:rPr lang="en-US" cap="all" dirty="0"/>
              <a:t>IMPLEMENTING PILOT PROJECTS MANDATED BY THE GENERAL ASSEMBLY, AND TO REQUIRE THE OFFICE OF </a:t>
            </a:r>
            <a:endParaRPr lang="en-US" cap="all" dirty="0" smtClean="0"/>
          </a:p>
          <a:p>
            <a:pPr algn="just"/>
            <a:r>
              <a:rPr lang="en-US" cap="all" dirty="0" smtClean="0"/>
              <a:t>STATE </a:t>
            </a:r>
            <a:r>
              <a:rPr lang="en-US" cap="all" dirty="0"/>
              <a:t>BUDGET AND MANAGEMENT TO ADOPT RULES IMPLEMENTING THE STANDARDS</a:t>
            </a:r>
            <a:r>
              <a:rPr lang="en-US" cap="all" dirty="0" smtClean="0"/>
              <a:t>.</a:t>
            </a:r>
          </a:p>
          <a:p>
            <a:pPr lvl="1" algn="just"/>
            <a:r>
              <a:rPr lang="en-US" u="sng" dirty="0"/>
              <a:t>The Office of State Budget and Management shall adopt rules to implement standards proposed by </a:t>
            </a:r>
            <a:endParaRPr lang="en-US" u="sng" dirty="0" smtClean="0"/>
          </a:p>
          <a:p>
            <a:pPr lvl="1" algn="just"/>
            <a:r>
              <a:rPr lang="en-US" u="sng" dirty="0" smtClean="0"/>
              <a:t>the </a:t>
            </a:r>
            <a:r>
              <a:rPr lang="en-US" u="sng" dirty="0"/>
              <a:t>School of Government to guide evaluation of State agency pilot projects and shall report to the </a:t>
            </a:r>
            <a:endParaRPr lang="en-US" u="sng" dirty="0" smtClean="0"/>
          </a:p>
          <a:p>
            <a:pPr lvl="1" algn="just"/>
            <a:r>
              <a:rPr lang="en-US" u="sng" dirty="0" smtClean="0"/>
              <a:t>Joint </a:t>
            </a:r>
            <a:r>
              <a:rPr lang="en-US" u="sng" dirty="0"/>
              <a:t>Legislative Program Evaluation Oversight Committee upon adoption of the rules as provided in this </a:t>
            </a:r>
            <a:endParaRPr lang="en-US" u="sng" dirty="0" smtClean="0"/>
          </a:p>
          <a:p>
            <a:pPr lvl="1" algn="just"/>
            <a:r>
              <a:rPr lang="en-US" u="sng" dirty="0" smtClean="0"/>
              <a:t>subsection</a:t>
            </a:r>
            <a:r>
              <a:rPr lang="en-US" u="sng" dirty="0"/>
              <a:t>. The standards proposed by the School of Government at the University of North Carolina at </a:t>
            </a:r>
            <a:endParaRPr lang="en-US" u="sng" dirty="0" smtClean="0"/>
          </a:p>
          <a:p>
            <a:pPr lvl="1" algn="just"/>
            <a:r>
              <a:rPr lang="en-US" u="sng" dirty="0" smtClean="0"/>
              <a:t>Chapel </a:t>
            </a:r>
            <a:r>
              <a:rPr lang="en-US" u="sng" dirty="0"/>
              <a:t>Hill shall, at a minimum, offer a range of options for designing evaluations of pilot projects that take </a:t>
            </a:r>
            <a:endParaRPr lang="en-US" u="sng" dirty="0" smtClean="0"/>
          </a:p>
          <a:p>
            <a:pPr lvl="1" algn="just"/>
            <a:r>
              <a:rPr lang="en-US" u="sng" dirty="0" smtClean="0"/>
              <a:t>into </a:t>
            </a:r>
            <a:r>
              <a:rPr lang="en-US" u="sng" dirty="0"/>
              <a:t>consideration the agency's available resources and time</a:t>
            </a:r>
            <a:r>
              <a:rPr lang="en-US" u="sng" dirty="0" smtClean="0"/>
              <a:t>.</a:t>
            </a:r>
          </a:p>
          <a:p>
            <a:pPr lvl="1" algn="just"/>
            <a:r>
              <a:rPr lang="en-US" dirty="0">
                <a:solidFill>
                  <a:srgbClr val="00B050"/>
                </a:solidFill>
              </a:rPr>
              <a:t>Re-ref Com On Appropriations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8469" y="206062"/>
            <a:ext cx="491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Bills Sponsored by Hurley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A05D-4E41-46A1-A5E6-E968CEF82705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231820"/>
            <a:ext cx="1167043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H86 - AN ACT TO REQUIRE THE DEPARTMENT OF TRANSPORTATION TO PAY THE NONBETTERMENT COST OF RELOCATING </a:t>
            </a:r>
          </a:p>
          <a:p>
            <a:r>
              <a:rPr lang="en-US" dirty="0" smtClean="0"/>
              <a:t>WATER AND SEWER LINES OWNED BY LOCAL BOARDS OF EDUCATION.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Became law</a:t>
            </a:r>
          </a:p>
          <a:p>
            <a:r>
              <a:rPr lang="en-US" dirty="0" smtClean="0"/>
              <a:t>H119 - </a:t>
            </a:r>
            <a:r>
              <a:rPr lang="en-US" dirty="0"/>
              <a:t>INTEGRATING STATE-OPERATED ALCOHOL AND DRUG </a:t>
            </a:r>
            <a:r>
              <a:rPr lang="en-US" dirty="0" smtClean="0"/>
              <a:t>ABUSE </a:t>
            </a:r>
            <a:r>
              <a:rPr lang="en-US" dirty="0"/>
              <a:t>TREATMENT CENTERS (ADATCS) INTO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/>
              <a:t>ARRAY OF PUBLICLY FUNDED </a:t>
            </a:r>
            <a:r>
              <a:rPr lang="en-US" dirty="0" smtClean="0"/>
              <a:t> </a:t>
            </a:r>
            <a:r>
              <a:rPr lang="en-US" dirty="0"/>
              <a:t>SUBSTANCE ABUSE SERVICES MANAGED BY LOCAL MANAGEMENT 5 </a:t>
            </a:r>
            <a:r>
              <a:rPr lang="en-US" dirty="0" smtClean="0"/>
              <a:t>ENTITIES/MANAGED</a:t>
            </a:r>
          </a:p>
          <a:p>
            <a:r>
              <a:rPr lang="en-US" dirty="0" smtClean="0"/>
              <a:t> </a:t>
            </a:r>
            <a:r>
              <a:rPr lang="en-US" dirty="0"/>
              <a:t>CARE ORGANIZATIONS,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Re-ref Com On Appropriations</a:t>
            </a:r>
          </a:p>
          <a:p>
            <a:r>
              <a:rPr lang="en-US" dirty="0" smtClean="0"/>
              <a:t>H153 </a:t>
            </a:r>
            <a:r>
              <a:rPr lang="en-US" dirty="0"/>
              <a:t>- AN ACT TO PROVIDE ADDITIONAL FLEXIBILITY TO CERTAIN BOARDS </a:t>
            </a:r>
            <a:r>
              <a:rPr lang="en-US" dirty="0" smtClean="0"/>
              <a:t>OF </a:t>
            </a:r>
            <a:r>
              <a:rPr lang="en-US" dirty="0"/>
              <a:t>EDUCATION IN ADOPTING THEIR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 CALENDARS, Randolph, Moore, Asheboro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Ref </a:t>
            </a:r>
            <a:r>
              <a:rPr lang="en-US" dirty="0">
                <a:solidFill>
                  <a:srgbClr val="00B050"/>
                </a:solidFill>
              </a:rPr>
              <a:t>Com On </a:t>
            </a:r>
            <a:r>
              <a:rPr lang="en-US" dirty="0" smtClean="0">
                <a:solidFill>
                  <a:srgbClr val="00B050"/>
                </a:solidFill>
              </a:rPr>
              <a:t>Education</a:t>
            </a:r>
            <a:endParaRPr lang="en-US" dirty="0" smtClean="0"/>
          </a:p>
          <a:p>
            <a:r>
              <a:rPr lang="en-US" dirty="0"/>
              <a:t>H165 - AN ACT TO STRENGTHEN THE MONITORING OF CONTROLLED </a:t>
            </a:r>
            <a:r>
              <a:rPr lang="en-US" dirty="0" smtClean="0"/>
              <a:t>SUBSTANCES – release controlled substance use data </a:t>
            </a:r>
          </a:p>
          <a:p>
            <a:r>
              <a:rPr lang="en-US" dirty="0" smtClean="0"/>
              <a:t>To the </a:t>
            </a:r>
            <a:r>
              <a:rPr lang="en-US" dirty="0"/>
              <a:t>federal Drug Enforcement Administration's Office of Diversion Control</a:t>
            </a:r>
            <a:r>
              <a:rPr lang="en-US" dirty="0" smtClean="0"/>
              <a:t>. </a:t>
            </a:r>
            <a:r>
              <a:rPr lang="en-US" dirty="0"/>
              <a:t>(10) </a:t>
            </a:r>
            <a:r>
              <a:rPr lang="en-US" dirty="0" smtClean="0"/>
              <a:t>and The </a:t>
            </a:r>
            <a:r>
              <a:rPr lang="en-US" dirty="0"/>
              <a:t>North Carolina Health </a:t>
            </a:r>
            <a:endParaRPr lang="en-US" dirty="0" smtClean="0"/>
          </a:p>
          <a:p>
            <a:r>
              <a:rPr lang="en-US" dirty="0" smtClean="0"/>
              <a:t>Information </a:t>
            </a:r>
            <a:r>
              <a:rPr lang="en-US" dirty="0"/>
              <a:t>Exchange (NC HIE), </a:t>
            </a:r>
            <a:r>
              <a:rPr lang="en-US" dirty="0" smtClean="0"/>
              <a:t>established </a:t>
            </a:r>
            <a:r>
              <a:rPr lang="en-US" dirty="0"/>
              <a:t>under Article 29A of this Chapter, through Web-service calls.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B050"/>
                </a:solidFill>
              </a:rPr>
              <a:t>Ref Com On </a:t>
            </a:r>
            <a:r>
              <a:rPr lang="en-US" dirty="0" smtClean="0">
                <a:solidFill>
                  <a:srgbClr val="00B050"/>
                </a:solidFill>
              </a:rPr>
              <a:t>Health</a:t>
            </a:r>
            <a:endParaRPr lang="en-US" dirty="0"/>
          </a:p>
          <a:p>
            <a:r>
              <a:rPr lang="en-US" dirty="0"/>
              <a:t>H158 - PROHIBITING PERSONS UNDER EIGHTEEN YEARS OF AGE FROM USING TANNING </a:t>
            </a:r>
            <a:r>
              <a:rPr lang="en-US" dirty="0" smtClean="0"/>
              <a:t>EQUIPMENT</a:t>
            </a:r>
          </a:p>
          <a:p>
            <a:pPr marL="457200" lvl="2"/>
            <a:r>
              <a:rPr lang="en-US" dirty="0">
                <a:solidFill>
                  <a:schemeClr val="accent6"/>
                </a:solidFill>
              </a:rPr>
              <a:t>Became </a:t>
            </a:r>
            <a:r>
              <a:rPr lang="en-US" dirty="0" smtClean="0">
                <a:solidFill>
                  <a:schemeClr val="accent6"/>
                </a:solidFill>
              </a:rPr>
              <a:t>law SL2015-21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/>
              <a:t>H192 </a:t>
            </a:r>
            <a:r>
              <a:rPr lang="en-US" dirty="0"/>
              <a:t>- A person charged for any of the offenses set forth in subsection (b) of this </a:t>
            </a:r>
            <a:r>
              <a:rPr lang="en-US" dirty="0" smtClean="0"/>
              <a:t>section </a:t>
            </a:r>
            <a:r>
              <a:rPr lang="en-US" dirty="0"/>
              <a:t>may, in lieu of the payment of </a:t>
            </a:r>
            <a:endParaRPr lang="en-US" dirty="0" smtClean="0"/>
          </a:p>
          <a:p>
            <a:r>
              <a:rPr lang="en-US" dirty="0" smtClean="0"/>
              <a:t>fines</a:t>
            </a:r>
            <a:r>
              <a:rPr lang="en-US" dirty="0"/>
              <a:t>, court costs under G.S. 7A-304, or the making of </a:t>
            </a:r>
            <a:r>
              <a:rPr lang="en-US" dirty="0" smtClean="0"/>
              <a:t>court </a:t>
            </a:r>
            <a:r>
              <a:rPr lang="en-US" dirty="0"/>
              <a:t>appearances, elect to provide proof of compliance to the </a:t>
            </a:r>
            <a:endParaRPr lang="en-US" dirty="0" smtClean="0"/>
          </a:p>
          <a:p>
            <a:r>
              <a:rPr lang="en-US" dirty="0" smtClean="0"/>
              <a:t>district </a:t>
            </a:r>
            <a:r>
              <a:rPr lang="en-US" dirty="0"/>
              <a:t>attorney prior to or on </a:t>
            </a:r>
            <a:r>
              <a:rPr lang="en-US" dirty="0" smtClean="0"/>
              <a:t>the </a:t>
            </a:r>
            <a:r>
              <a:rPr lang="en-US" dirty="0"/>
              <a:t>scheduled court appearance date, and the district attorney may agree to voluntarily </a:t>
            </a:r>
            <a:endParaRPr lang="en-US" dirty="0" smtClean="0"/>
          </a:p>
          <a:p>
            <a:r>
              <a:rPr lang="en-US" dirty="0" smtClean="0"/>
              <a:t>dismiss the </a:t>
            </a:r>
            <a:r>
              <a:rPr lang="en-US" dirty="0"/>
              <a:t>case in exchange for the person's signed waiver of appearance and payment of court costs in the </a:t>
            </a:r>
            <a:r>
              <a:rPr lang="en-US" dirty="0" smtClean="0"/>
              <a:t>sum </a:t>
            </a:r>
            <a:r>
              <a:rPr lang="en-US" dirty="0"/>
              <a:t>of </a:t>
            </a:r>
            <a:endParaRPr lang="en-US" dirty="0" smtClean="0"/>
          </a:p>
          <a:p>
            <a:r>
              <a:rPr lang="en-US" dirty="0" smtClean="0"/>
              <a:t>fifty </a:t>
            </a:r>
            <a:r>
              <a:rPr lang="en-US" dirty="0"/>
              <a:t>dollars ($50.00) per </a:t>
            </a:r>
            <a:r>
              <a:rPr lang="en-US" dirty="0" smtClean="0"/>
              <a:t>citation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Re-ref Com On </a:t>
            </a:r>
            <a:r>
              <a:rPr lang="en-US" dirty="0" smtClean="0">
                <a:solidFill>
                  <a:srgbClr val="00B050"/>
                </a:solidFill>
              </a:rPr>
              <a:t>Judiciary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5593-8178-4C4F-95AE-85FB7F724095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9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728" y="276726"/>
            <a:ext cx="1100993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 – 253 AMEND PROVISIONS OF THE JUSTICE REINVESTMENT ACT. Waive all rights relating to </a:t>
            </a:r>
            <a:r>
              <a:rPr lang="en-US" dirty="0" smtClean="0"/>
              <a:t>extradition</a:t>
            </a:r>
          </a:p>
          <a:p>
            <a:r>
              <a:rPr lang="en-US" dirty="0" smtClean="0"/>
              <a:t> </a:t>
            </a:r>
            <a:r>
              <a:rPr lang="en-US" dirty="0"/>
              <a:t>proceedings if taken into </a:t>
            </a:r>
            <a:r>
              <a:rPr lang="en-US" dirty="0" smtClean="0"/>
              <a:t>custody </a:t>
            </a:r>
            <a:r>
              <a:rPr lang="en-US" dirty="0"/>
              <a:t>outside of this State for failing to comply with the conditions imposed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court </a:t>
            </a:r>
            <a:r>
              <a:rPr lang="en-US" dirty="0"/>
              <a:t>upon a felony </a:t>
            </a:r>
            <a:r>
              <a:rPr lang="en-US" dirty="0" smtClean="0"/>
              <a:t>conviction. Defendant </a:t>
            </a:r>
            <a:r>
              <a:rPr lang="en-US" dirty="0"/>
              <a:t>sentenced to community punishment </a:t>
            </a:r>
            <a:r>
              <a:rPr lang="en-US" dirty="0" smtClean="0"/>
              <a:t>must</a:t>
            </a:r>
          </a:p>
          <a:p>
            <a:r>
              <a:rPr lang="en-US" dirty="0"/>
              <a:t>(8) Obtain a specific sex offender assessment and follow all recommended </a:t>
            </a:r>
            <a:r>
              <a:rPr lang="en-US" dirty="0" smtClean="0"/>
              <a:t>treatment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/>
              <a:t>(9) Obtain a mental health assessment and follow all recommended treatment.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B050"/>
                </a:solidFill>
              </a:rPr>
              <a:t>Ref To Com On Rules and Operations of the </a:t>
            </a:r>
            <a:r>
              <a:rPr lang="en-US" dirty="0" smtClean="0">
                <a:solidFill>
                  <a:srgbClr val="00B050"/>
                </a:solidFill>
              </a:rPr>
              <a:t>Senate</a:t>
            </a:r>
          </a:p>
          <a:p>
            <a:r>
              <a:rPr lang="en-US" dirty="0"/>
              <a:t>H – 253 MODIFY THE FORM OF GOVERNMENT IN THE CITY OF TRINITY AND TO CLARIFY THE FORM OF </a:t>
            </a:r>
            <a:endParaRPr lang="en-US" dirty="0" smtClean="0"/>
          </a:p>
          <a:p>
            <a:r>
              <a:rPr lang="en-US" dirty="0" smtClean="0"/>
              <a:t>GOVERNMENT</a:t>
            </a:r>
            <a:r>
              <a:rPr lang="en-US" dirty="0"/>
              <a:t>, METHOD OF ELECTION, AND DETERMINATION OF ELECTION RESULTS IN THE CITY OF GREENSBORO. </a:t>
            </a:r>
            <a:endParaRPr lang="en-US" dirty="0" smtClean="0"/>
          </a:p>
          <a:p>
            <a:pPr marL="457200" lvl="3"/>
            <a:r>
              <a:rPr lang="en-US" dirty="0">
                <a:solidFill>
                  <a:schemeClr val="accent6"/>
                </a:solidFill>
              </a:rPr>
              <a:t>Became law </a:t>
            </a:r>
            <a:r>
              <a:rPr lang="en-US" dirty="0" smtClean="0">
                <a:solidFill>
                  <a:schemeClr val="accent6"/>
                </a:solidFill>
              </a:rPr>
              <a:t>SL2015-138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/>
              <a:t>H </a:t>
            </a:r>
            <a:r>
              <a:rPr lang="en-US" dirty="0"/>
              <a:t>– 291 STATE TREASURER AUTHORITY IN THE HANDLING OF UNCLAIMED PROPERTY DETERMINED TO BE OF A </a:t>
            </a:r>
            <a:endParaRPr lang="en-US" dirty="0" smtClean="0"/>
          </a:p>
          <a:p>
            <a:r>
              <a:rPr lang="en-US" dirty="0" smtClean="0"/>
              <a:t>HAZARDOUS </a:t>
            </a:r>
            <a:r>
              <a:rPr lang="en-US" dirty="0"/>
              <a:t>NATURE OR WHICH IS OTHERWISE REGULATED, ILLEGAL, OR WHICH HAS NO SUBSTANTIAL </a:t>
            </a:r>
            <a:endParaRPr lang="en-US" dirty="0" smtClean="0"/>
          </a:p>
          <a:p>
            <a:r>
              <a:rPr lang="en-US" dirty="0" smtClean="0"/>
              <a:t>COMMERCIAL </a:t>
            </a:r>
            <a:r>
              <a:rPr lang="en-US" dirty="0"/>
              <a:t>VALUE AND TO PROVIDE GUIDANCE FOR THE PROPER HANDLING AND DISPOSITION OF THESE </a:t>
            </a:r>
            <a:endParaRPr lang="en-US" dirty="0" smtClean="0"/>
          </a:p>
          <a:p>
            <a:r>
              <a:rPr lang="en-US" dirty="0" smtClean="0"/>
              <a:t>MATERIALS </a:t>
            </a:r>
            <a:r>
              <a:rPr lang="en-US" dirty="0"/>
              <a:t>ON THE PART OF FINANCIAL ORGANIZATIONS. Property of historical </a:t>
            </a:r>
            <a:r>
              <a:rPr lang="en-US" dirty="0" smtClean="0"/>
              <a:t>significance dispositioning.</a:t>
            </a:r>
          </a:p>
          <a:p>
            <a:pPr marL="457200" lvl="4"/>
            <a:r>
              <a:rPr lang="en-US" dirty="0" smtClean="0">
                <a:solidFill>
                  <a:schemeClr val="accent6"/>
                </a:solidFill>
              </a:rPr>
              <a:t>Became </a:t>
            </a:r>
            <a:r>
              <a:rPr lang="en-US" dirty="0">
                <a:solidFill>
                  <a:schemeClr val="accent6"/>
                </a:solidFill>
              </a:rPr>
              <a:t>law </a:t>
            </a:r>
            <a:r>
              <a:rPr lang="en-US" dirty="0" smtClean="0">
                <a:solidFill>
                  <a:schemeClr val="accent6"/>
                </a:solidFill>
              </a:rPr>
              <a:t>SL2015-68</a:t>
            </a:r>
          </a:p>
          <a:p>
            <a:pPr marL="0" lvl="3"/>
            <a:r>
              <a:rPr lang="en-US" dirty="0"/>
              <a:t>H – </a:t>
            </a:r>
            <a:r>
              <a:rPr lang="en-US" dirty="0" smtClean="0"/>
              <a:t>292 bill to require license for beach bingo</a:t>
            </a:r>
          </a:p>
          <a:p>
            <a:pPr marL="457200" lvl="4"/>
            <a:r>
              <a:rPr lang="en-US" dirty="0">
                <a:solidFill>
                  <a:srgbClr val="00B050"/>
                </a:solidFill>
              </a:rPr>
              <a:t>Ref To Com On Rules and Operations of the </a:t>
            </a:r>
            <a:r>
              <a:rPr lang="en-US" dirty="0" smtClean="0">
                <a:solidFill>
                  <a:srgbClr val="00B050"/>
                </a:solidFill>
              </a:rPr>
              <a:t>Senate</a:t>
            </a:r>
          </a:p>
          <a:p>
            <a:pPr marL="0" lvl="3"/>
            <a:r>
              <a:rPr lang="en-US" dirty="0"/>
              <a:t>H – </a:t>
            </a:r>
            <a:r>
              <a:rPr lang="en-US" dirty="0" smtClean="0"/>
              <a:t>350 </a:t>
            </a:r>
            <a:r>
              <a:rPr lang="en-US" cap="all" dirty="0"/>
              <a:t>AN ACT TO DIRECT THE DIVISION OF MOTOR VEHICLES TO RESTORE THE DRIVERS LICENSE OF A </a:t>
            </a:r>
            <a:r>
              <a:rPr lang="en-US" cap="all" dirty="0" smtClean="0"/>
              <a:t>PERSON</a:t>
            </a:r>
          </a:p>
          <a:p>
            <a:pPr marL="0" lvl="3"/>
            <a:r>
              <a:rPr lang="en-US" cap="all" dirty="0" smtClean="0"/>
              <a:t> </a:t>
            </a:r>
            <a:r>
              <a:rPr lang="en-US" cap="all" dirty="0"/>
              <a:t>ADJUDICATED TO BE RESTORED TO </a:t>
            </a:r>
            <a:r>
              <a:rPr lang="en-US" cap="all" dirty="0" smtClean="0"/>
              <a:t>COMPETENCY</a:t>
            </a:r>
          </a:p>
          <a:p>
            <a:pPr marL="457200" lvl="3"/>
            <a:r>
              <a:rPr lang="en-US" dirty="0">
                <a:solidFill>
                  <a:schemeClr val="accent6"/>
                </a:solidFill>
              </a:rPr>
              <a:t>Became law </a:t>
            </a:r>
            <a:r>
              <a:rPr lang="en-US" dirty="0" smtClean="0">
                <a:solidFill>
                  <a:schemeClr val="accent6"/>
                </a:solidFill>
              </a:rPr>
              <a:t>SL2015-136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H – </a:t>
            </a:r>
            <a:r>
              <a:rPr lang="en-US" dirty="0" smtClean="0"/>
              <a:t>357 </a:t>
            </a:r>
            <a:r>
              <a:rPr lang="en-US" cap="all" dirty="0"/>
              <a:t>WRITTEN TOXICOLOGY ANALYSIS MAY BE INTRODUCED AS EVIDENCE IN A DISTRICT COURT CRIMINAL </a:t>
            </a:r>
            <a:endParaRPr lang="en-US" cap="all" dirty="0" smtClean="0"/>
          </a:p>
          <a:p>
            <a:r>
              <a:rPr lang="en-US" cap="all" dirty="0" smtClean="0"/>
              <a:t>PROSECUTION </a:t>
            </a:r>
            <a:r>
              <a:rPr lang="en-US" cap="all" dirty="0"/>
              <a:t>WITHOUT EXPERT TESTIMONY PROVIDED THERE IS A RIGHT TO TRIAL DE </a:t>
            </a:r>
            <a:r>
              <a:rPr lang="en-US" cap="all" dirty="0" smtClean="0"/>
              <a:t>NOVO</a:t>
            </a:r>
          </a:p>
          <a:p>
            <a:pPr marL="457200" lvl="2"/>
            <a:r>
              <a:rPr lang="en-US" dirty="0" smtClean="0">
                <a:solidFill>
                  <a:srgbClr val="00B050"/>
                </a:solidFill>
              </a:rPr>
              <a:t>Ref </a:t>
            </a:r>
            <a:r>
              <a:rPr lang="en-US" dirty="0">
                <a:solidFill>
                  <a:srgbClr val="00B050"/>
                </a:solidFill>
              </a:rPr>
              <a:t>Com On </a:t>
            </a:r>
            <a:r>
              <a:rPr lang="en-US" dirty="0" smtClean="0">
                <a:solidFill>
                  <a:srgbClr val="00B050"/>
                </a:solidFill>
              </a:rPr>
              <a:t>Judiciary II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941D-3CBD-4AF9-AA2F-5773F20EA672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0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865" y="263301"/>
            <a:ext cx="1131354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 – 495 MODERNIZING THE STATE'S SYSTEM OF HUMAN RESOURCES </a:t>
            </a:r>
            <a:r>
              <a:rPr lang="en-US" dirty="0" smtClean="0"/>
              <a:t>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</a:t>
            </a:r>
            <a:r>
              <a:rPr lang="en-US" dirty="0"/>
              <a:t>career employee - position with a permanent </a:t>
            </a:r>
            <a:r>
              <a:rPr lang="en-US" dirty="0" smtClean="0"/>
              <a:t>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continuously employed by the State </a:t>
            </a:r>
            <a:r>
              <a:rPr lang="en-US" dirty="0" smtClean="0"/>
              <a:t>subject </a:t>
            </a:r>
            <a:r>
              <a:rPr lang="en-US" dirty="0"/>
              <a:t>to the North Carolina Human Resources Act for the </a:t>
            </a:r>
            <a:r>
              <a:rPr lang="en-US" dirty="0" smtClean="0"/>
              <a:t>immediate </a:t>
            </a:r>
            <a:r>
              <a:rPr lang="en-US" strike="sngStrike" dirty="0" smtClean="0"/>
              <a:t>24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preceding </a:t>
            </a:r>
            <a:r>
              <a:rPr lang="en-US" dirty="0" smtClean="0"/>
              <a:t>months; with required training program 24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Quarterly reports now annual reports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State employees separated from State employment as the result of reductions in force who accept a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position </a:t>
            </a:r>
            <a:r>
              <a:rPr lang="en-US" dirty="0"/>
              <a:t>in State government to provide that the employee shall be paid a salary no higher than the maximum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of </a:t>
            </a:r>
            <a:r>
              <a:rPr lang="en-US" dirty="0"/>
              <a:t>the salary grade of the position </a:t>
            </a:r>
            <a:r>
              <a:rPr lang="en-US" dirty="0" smtClean="0"/>
              <a:t>accepted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Replacing Hiring ‘most qualified’ applicants with ‘qualified’ applicants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Confidential information is </a:t>
            </a:r>
            <a:r>
              <a:rPr lang="en-US" dirty="0"/>
              <a:t>employee’s records now </a:t>
            </a:r>
            <a:r>
              <a:rPr lang="en-US" dirty="0" smtClean="0"/>
              <a:t>open to A </a:t>
            </a:r>
            <a:r>
              <a:rPr lang="en-US" dirty="0"/>
              <a:t>potential State or local government supervisor,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During the </a:t>
            </a:r>
            <a:r>
              <a:rPr lang="en-US" dirty="0"/>
              <a:t>interview process, only with regard to performance management documents;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SL2015-260</a:t>
            </a:r>
          </a:p>
          <a:p>
            <a:r>
              <a:rPr lang="en-US" dirty="0"/>
              <a:t>H – 554 PROTECTION OF THE PUBLIC AGAINST THE HEALTH 3 AND SAFETY RISKS THAT CERTAIN DANGEROUS WILD </a:t>
            </a:r>
            <a:endParaRPr lang="en-US" dirty="0" smtClean="0"/>
          </a:p>
          <a:p>
            <a:r>
              <a:rPr lang="en-US" dirty="0" smtClean="0"/>
              <a:t>ANIMALS </a:t>
            </a:r>
            <a:r>
              <a:rPr lang="en-US" dirty="0"/>
              <a:t>POSE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Ref To Com On Rules and Operations of the Senate</a:t>
            </a:r>
          </a:p>
          <a:p>
            <a:r>
              <a:rPr lang="en-US" dirty="0"/>
              <a:t>H – 555 ENHANCE THE BENEFITS OF PROBATION/PAROLE OFFICERS </a:t>
            </a:r>
            <a:r>
              <a:rPr lang="en-US" dirty="0" smtClean="0"/>
              <a:t>WHO </a:t>
            </a:r>
            <a:r>
              <a:rPr lang="en-US" dirty="0"/>
              <a:t>ARE MEMBERS OF THE TEACHERS' AND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 </a:t>
            </a:r>
            <a:r>
              <a:rPr lang="en-US" dirty="0"/>
              <a:t>EMPLOYEES' </a:t>
            </a:r>
            <a:r>
              <a:rPr lang="en-US" dirty="0" smtClean="0"/>
              <a:t>RETIREMENT </a:t>
            </a:r>
            <a:r>
              <a:rPr lang="en-US" dirty="0"/>
              <a:t>SYSTEM.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B050"/>
                </a:solidFill>
              </a:rPr>
              <a:t>Ref To Com On </a:t>
            </a:r>
            <a:r>
              <a:rPr lang="en-US" dirty="0" smtClean="0">
                <a:solidFill>
                  <a:srgbClr val="00B050"/>
                </a:solidFill>
              </a:rPr>
              <a:t>Appropriations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H – 565 CRIME TO THREATEN TO INFLICT SERIOUS </a:t>
            </a:r>
            <a:r>
              <a:rPr lang="en-US" dirty="0" smtClean="0"/>
              <a:t>BODILY </a:t>
            </a:r>
            <a:r>
              <a:rPr lang="en-US" dirty="0"/>
              <a:t>HARM UPON OR TO KILL A LAW ENFORCEMENT </a:t>
            </a:r>
            <a:r>
              <a:rPr lang="en-US" dirty="0" smtClean="0"/>
              <a:t>OFFICER ETC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Re-ref </a:t>
            </a:r>
            <a:r>
              <a:rPr lang="en-US" dirty="0">
                <a:solidFill>
                  <a:srgbClr val="00B050"/>
                </a:solidFill>
              </a:rPr>
              <a:t>To Com On Rules and Operations of the Senate</a:t>
            </a:r>
          </a:p>
          <a:p>
            <a:r>
              <a:rPr lang="en-US" dirty="0"/>
              <a:t>H – 594 REQUIREMENTS </a:t>
            </a:r>
            <a:r>
              <a:rPr lang="en-US" dirty="0" smtClean="0"/>
              <a:t>FOR A TEMPORARY </a:t>
            </a:r>
            <a:r>
              <a:rPr lang="en-US" dirty="0"/>
              <a:t>SUPPLEMENTAL LICENSE FOR THE SALE OF ANTIQUE </a:t>
            </a:r>
            <a:r>
              <a:rPr lang="en-US" dirty="0" smtClean="0"/>
              <a:t>MOTOR</a:t>
            </a:r>
          </a:p>
          <a:p>
            <a:r>
              <a:rPr lang="en-US" dirty="0" smtClean="0"/>
              <a:t>VEHICLES </a:t>
            </a:r>
            <a:r>
              <a:rPr lang="en-US" dirty="0"/>
              <a:t>AND SPECIALTY MOTOR </a:t>
            </a:r>
            <a:r>
              <a:rPr lang="en-US" dirty="0" smtClean="0"/>
              <a:t>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surety bond in the amount of fifty thousand dollars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00B050"/>
                </a:solidFill>
              </a:rPr>
              <a:t>Re-ref Com On Transportation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BE14-E8B5-4255-835B-D7FD62605ED6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0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2196" y="446468"/>
            <a:ext cx="1072569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n-US" dirty="0"/>
              <a:t>– 683 ENSURE THAT PATIENTS HAVE THE RIGHT TO CHOOSE THEIR 3 OCCUPATIONAL THERAPIST UNDER </a:t>
            </a:r>
            <a:r>
              <a:rPr lang="en-US" dirty="0" smtClean="0"/>
              <a:t>THEIR</a:t>
            </a:r>
          </a:p>
          <a:p>
            <a:r>
              <a:rPr lang="en-US" dirty="0" smtClean="0"/>
              <a:t> </a:t>
            </a:r>
            <a:r>
              <a:rPr lang="en-US" dirty="0"/>
              <a:t>HEALTH BENEFIT PLANS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Ref </a:t>
            </a:r>
            <a:r>
              <a:rPr lang="en-US" dirty="0">
                <a:solidFill>
                  <a:srgbClr val="00B050"/>
                </a:solidFill>
              </a:rPr>
              <a:t>To Com On Rules and Operations of the Senate</a:t>
            </a:r>
          </a:p>
          <a:p>
            <a:r>
              <a:rPr lang="en-US" dirty="0"/>
              <a:t>H – 703 CONTINUE THE TASK FORCE ON FRAUD AGAINST OLDER </a:t>
            </a:r>
            <a:r>
              <a:rPr lang="en-US" dirty="0" smtClean="0"/>
              <a:t>ADULTS</a:t>
            </a:r>
          </a:p>
          <a:p>
            <a:pPr marL="457200" lvl="2"/>
            <a:r>
              <a:rPr lang="en-US" dirty="0">
                <a:solidFill>
                  <a:srgbClr val="00B050"/>
                </a:solidFill>
              </a:rPr>
              <a:t>Ref To Com On Rules and Operations of the </a:t>
            </a:r>
            <a:r>
              <a:rPr lang="en-US" dirty="0" smtClean="0">
                <a:solidFill>
                  <a:srgbClr val="00B050"/>
                </a:solidFill>
              </a:rPr>
              <a:t>Senate</a:t>
            </a:r>
          </a:p>
          <a:p>
            <a:r>
              <a:rPr lang="en-US" dirty="0"/>
              <a:t>H – </a:t>
            </a:r>
            <a:r>
              <a:rPr lang="en-US" dirty="0" smtClean="0"/>
              <a:t>713 </a:t>
            </a:r>
            <a:r>
              <a:rPr lang="en-US" dirty="0"/>
              <a:t>AUTHORIZING LAW ENFORCEMENT AGENCIES TO RELEASE TO </a:t>
            </a:r>
            <a:r>
              <a:rPr lang="en-US" dirty="0" smtClean="0"/>
              <a:t>THE </a:t>
            </a:r>
            <a:r>
              <a:rPr lang="en-US" dirty="0"/>
              <a:t>PUBLIC RECORDINGS CAPTURED BY </a:t>
            </a:r>
            <a:endParaRPr lang="en-US" dirty="0" smtClean="0"/>
          </a:p>
          <a:p>
            <a:r>
              <a:rPr lang="en-US" dirty="0" smtClean="0"/>
              <a:t>BODY-WORN </a:t>
            </a:r>
            <a:r>
              <a:rPr lang="en-US" dirty="0"/>
              <a:t>CAMERAS AND IN-CAR 4 CAMERAS UTILIZED BY LAW ENFORCEMENT </a:t>
            </a:r>
            <a:r>
              <a:rPr lang="en-US" dirty="0" smtClean="0"/>
              <a:t>OFFICERS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Ref </a:t>
            </a:r>
            <a:r>
              <a:rPr lang="en-US" dirty="0">
                <a:solidFill>
                  <a:srgbClr val="00B050"/>
                </a:solidFill>
              </a:rPr>
              <a:t>To Com On Rules and Operations of the </a:t>
            </a:r>
            <a:r>
              <a:rPr lang="en-US" dirty="0" smtClean="0">
                <a:solidFill>
                  <a:srgbClr val="00B050"/>
                </a:solidFill>
              </a:rPr>
              <a:t>Senate</a:t>
            </a:r>
          </a:p>
          <a:p>
            <a:r>
              <a:rPr lang="en-US" dirty="0"/>
              <a:t>H – 713 REVISE THE MEMBERSHIP OF THE NORTH CAROLINA MEDICAL BOARD TO ENSURE THAT AT LEAST ONE </a:t>
            </a:r>
            <a:endParaRPr lang="en-US" dirty="0" smtClean="0"/>
          </a:p>
          <a:p>
            <a:r>
              <a:rPr lang="en-US" dirty="0" smtClean="0"/>
              <a:t>PHYSICIAN </a:t>
            </a:r>
            <a:r>
              <a:rPr lang="en-US" dirty="0"/>
              <a:t>ASSISTANT AND AT LEAST ONE NURSE PRACTITIONER SERVE AS MEMBERS OF THE BOARD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L2015-213</a:t>
            </a:r>
          </a:p>
          <a:p>
            <a:r>
              <a:rPr lang="en-US" dirty="0" smtClean="0"/>
              <a:t>H – 771 PROVIDE </a:t>
            </a:r>
            <a:r>
              <a:rPr lang="en-US" dirty="0"/>
              <a:t>RELIEF FOR SMALL MUNICIPALITIES FROM THE COSTS OF 3 MUNICIPAL UTILITY RELOCATION </a:t>
            </a:r>
            <a:endParaRPr lang="en-US" dirty="0" smtClean="0"/>
          </a:p>
          <a:p>
            <a:r>
              <a:rPr lang="en-US" dirty="0" smtClean="0"/>
              <a:t>RELATED </a:t>
            </a:r>
            <a:r>
              <a:rPr lang="en-US" dirty="0"/>
              <a:t>TO STATE </a:t>
            </a:r>
            <a:r>
              <a:rPr lang="en-US" dirty="0" smtClean="0"/>
              <a:t>TRANSPORTATION </a:t>
            </a:r>
            <a:r>
              <a:rPr lang="en-US" dirty="0"/>
              <a:t>PROJECTS</a:t>
            </a:r>
            <a:r>
              <a:rPr lang="en-US" dirty="0" smtClean="0"/>
              <a:t>. From pop of 5000 to 10,000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Re-ref Com On Appropriations</a:t>
            </a:r>
            <a:endParaRPr lang="en-US" dirty="0" smtClean="0">
              <a:solidFill>
                <a:srgbClr val="00B050"/>
              </a:solidFill>
            </a:endParaRPr>
          </a:p>
          <a:p>
            <a:pPr marL="0" lvl="1"/>
            <a:r>
              <a:rPr lang="en-US" dirty="0"/>
              <a:t>HB – 804 PROVIDE FOR WARRANTLESS ACCESS BY LAW </a:t>
            </a:r>
            <a:r>
              <a:rPr lang="en-US" dirty="0" smtClean="0"/>
              <a:t>ENFORCEMENT </a:t>
            </a:r>
            <a:r>
              <a:rPr lang="en-US" dirty="0"/>
              <a:t>TELECOMMUNICATIONS DEVICE </a:t>
            </a:r>
            <a:endParaRPr lang="en-US" dirty="0" smtClean="0"/>
          </a:p>
          <a:p>
            <a:pPr marL="0" lvl="1"/>
            <a:r>
              <a:rPr lang="en-US" dirty="0" smtClean="0"/>
              <a:t>LOCATION </a:t>
            </a:r>
            <a:r>
              <a:rPr lang="en-US" dirty="0"/>
              <a:t>INFORMATION UNDER </a:t>
            </a:r>
            <a:r>
              <a:rPr lang="en-US" dirty="0" smtClean="0"/>
              <a:t>CERTAIN CIRCUMSTANCES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Imminent harm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enough time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Warrant obtained within 48 hr.</a:t>
            </a:r>
          </a:p>
          <a:p>
            <a:pPr marL="457200" lvl="2"/>
            <a:r>
              <a:rPr lang="en-US" dirty="0">
                <a:solidFill>
                  <a:srgbClr val="00B050"/>
                </a:solidFill>
              </a:rPr>
              <a:t>Ref To Com On Rules and Operations of the Senate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8CE8-2339-4726-B410-9B9378C2DA1C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1098012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HB – 817 UNIFORM ADULT GUARDIANSHIP AND </a:t>
            </a:r>
            <a:r>
              <a:rPr lang="en-US" dirty="0" smtClean="0"/>
              <a:t>PROTECTIVE </a:t>
            </a:r>
            <a:r>
              <a:rPr lang="en-US" dirty="0"/>
              <a:t>PROCEEDINGS JURISDICTION ACT OF 2015</a:t>
            </a:r>
            <a:r>
              <a:rPr lang="en-US" dirty="0" smtClean="0"/>
              <a:t>.</a:t>
            </a:r>
          </a:p>
          <a:p>
            <a:pPr marL="457200" lvl="3"/>
            <a:r>
              <a:rPr lang="en-US" dirty="0">
                <a:solidFill>
                  <a:srgbClr val="00B050"/>
                </a:solidFill>
              </a:rPr>
              <a:t>Ref To Com On Rules and Operations of the Senate</a:t>
            </a:r>
          </a:p>
          <a:p>
            <a:r>
              <a:rPr lang="en-US" dirty="0" smtClean="0"/>
              <a:t>HB – </a:t>
            </a:r>
            <a:r>
              <a:rPr lang="en-US" dirty="0"/>
              <a:t>861 DIRECT THE LEGISLATIVE RESEARCH COMMISSION </a:t>
            </a:r>
            <a:r>
              <a:rPr lang="en-US" dirty="0" smtClean="0"/>
              <a:t>STUDY </a:t>
            </a:r>
            <a:r>
              <a:rPr lang="en-US" dirty="0"/>
              <a:t>SUPPORTED DECISION-MAKING AS AN </a:t>
            </a:r>
            <a:endParaRPr lang="en-US" dirty="0" smtClean="0"/>
          </a:p>
          <a:p>
            <a:r>
              <a:rPr lang="en-US" dirty="0" smtClean="0"/>
              <a:t>ALTERNATIVE </a:t>
            </a:r>
            <a:r>
              <a:rPr lang="en-US" dirty="0"/>
              <a:t>TO GUARDIANSHIP OF </a:t>
            </a:r>
            <a:r>
              <a:rPr lang="en-US" dirty="0" smtClean="0"/>
              <a:t>THE PERSON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Ref To Com On Rules, Calendar, and Operations of the </a:t>
            </a:r>
            <a:r>
              <a:rPr lang="en-US" dirty="0" smtClean="0">
                <a:solidFill>
                  <a:srgbClr val="00B050"/>
                </a:solidFill>
              </a:rPr>
              <a:t>House</a:t>
            </a:r>
          </a:p>
          <a:p>
            <a:r>
              <a:rPr lang="en-US" dirty="0"/>
              <a:t>HB – 883 DIRECTING THE LEGISLATIVE RESEARCH COMMISSION TO </a:t>
            </a:r>
            <a:r>
              <a:rPr lang="en-US" dirty="0" smtClean="0"/>
              <a:t>EXAMINE THE </a:t>
            </a:r>
            <a:r>
              <a:rPr lang="en-US" dirty="0"/>
              <a:t>UNIFORM ADULT GUARDIANSHIP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PROTECTIVE PROCEEDINGS </a:t>
            </a:r>
            <a:r>
              <a:rPr lang="en-US" dirty="0" smtClean="0"/>
              <a:t>JURISDICTION </a:t>
            </a:r>
            <a:r>
              <a:rPr lang="en-US" dirty="0"/>
              <a:t>ACT (UAGPPJA) AND THE GUARDIANSHIP LAWS OF THIS </a:t>
            </a:r>
          </a:p>
          <a:p>
            <a:r>
              <a:rPr lang="en-US" dirty="0" smtClean="0"/>
              <a:t>STATE </a:t>
            </a:r>
            <a:r>
              <a:rPr lang="en-US" dirty="0"/>
              <a:t>AND MAKE RECOMMENDATIONS ABOUT WHETHER NORTH </a:t>
            </a:r>
            <a:r>
              <a:rPr lang="en-US" dirty="0" smtClean="0"/>
              <a:t>CAROLINA </a:t>
            </a:r>
            <a:r>
              <a:rPr lang="en-US" dirty="0"/>
              <a:t>SHOULD ADOPT ALL OR </a:t>
            </a:r>
            <a:r>
              <a:rPr lang="en-US" dirty="0" smtClean="0"/>
              <a:t>SOME</a:t>
            </a:r>
          </a:p>
          <a:p>
            <a:r>
              <a:rPr lang="en-US" dirty="0" smtClean="0"/>
              <a:t> </a:t>
            </a:r>
            <a:r>
              <a:rPr lang="en-US" dirty="0"/>
              <a:t>PORTIONS OF THE UAGPPJA</a:t>
            </a:r>
            <a:r>
              <a:rPr lang="en-US" dirty="0" smtClean="0"/>
              <a:t>.</a:t>
            </a:r>
          </a:p>
          <a:p>
            <a:pPr marL="457200" lvl="2"/>
            <a:r>
              <a:rPr lang="en-US" dirty="0">
                <a:solidFill>
                  <a:srgbClr val="00B050"/>
                </a:solidFill>
              </a:rPr>
              <a:t>Ref To Com On Rules, Calendar, and Operations of the </a:t>
            </a:r>
            <a:r>
              <a:rPr lang="en-US" dirty="0" smtClean="0">
                <a:solidFill>
                  <a:srgbClr val="00B050"/>
                </a:solidFill>
              </a:rPr>
              <a:t>House</a:t>
            </a:r>
            <a:endParaRPr lang="en-US" dirty="0" smtClean="0"/>
          </a:p>
          <a:p>
            <a:r>
              <a:rPr lang="en-US" dirty="0"/>
              <a:t>HB-919 FUND THE DRIVER EDUCATION PROGRAM FROM UNCLAIMED </a:t>
            </a:r>
            <a:r>
              <a:rPr lang="en-US" dirty="0" smtClean="0"/>
              <a:t>LOTTERY </a:t>
            </a:r>
            <a:r>
              <a:rPr lang="en-US" dirty="0"/>
              <a:t>PRIZE MONEY FOR THE </a:t>
            </a:r>
            <a:endParaRPr lang="en-US" dirty="0" smtClean="0"/>
          </a:p>
          <a:p>
            <a:r>
              <a:rPr lang="en-US" dirty="0" smtClean="0"/>
              <a:t>2015-2016 </a:t>
            </a:r>
            <a:r>
              <a:rPr lang="en-US" dirty="0"/>
              <a:t>FISCAL YEAR AND FROM THE </a:t>
            </a:r>
            <a:r>
              <a:rPr lang="en-US" dirty="0" smtClean="0"/>
              <a:t>PROCEEDS </a:t>
            </a:r>
            <a:r>
              <a:rPr lang="en-US" dirty="0"/>
              <a:t>OF A LATE FEE ON MOTOR VEHICLE REGISTRATION IN </a:t>
            </a:r>
          </a:p>
          <a:p>
            <a:r>
              <a:rPr lang="en-US" dirty="0" smtClean="0"/>
              <a:t>SUBSEQUENT </a:t>
            </a:r>
            <a:r>
              <a:rPr lang="en-US" dirty="0"/>
              <a:t>FISCAL YEARS</a:t>
            </a:r>
            <a:r>
              <a:rPr lang="en-US" dirty="0" smtClean="0"/>
              <a:t>. $45 student fee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Ref To Com On Appropriations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5B88-E985-46D7-81DD-11F74E85C1F2}" type="datetime1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6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1854" y="0"/>
            <a:ext cx="605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When Pat did not vote with the majority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9817" y="394692"/>
            <a:ext cx="11722183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Bill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Pat’s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Vote	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Purpose 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endParaRPr lang="en-US" dirty="0" smtClean="0"/>
          </a:p>
          <a:p>
            <a:r>
              <a:rPr lang="en-US" dirty="0" smtClean="0"/>
              <a:t>HB 3    	No	Eminent domain to include gas distribution lines</a:t>
            </a:r>
          </a:p>
          <a:p>
            <a:r>
              <a:rPr lang="en-US" dirty="0" smtClean="0"/>
              <a:t>HB 65	No	Fox trapping</a:t>
            </a:r>
          </a:p>
          <a:p>
            <a:r>
              <a:rPr lang="en-US" dirty="0" smtClean="0"/>
              <a:t>HB 91	No	Study to reduce the inappropriate use of handicapped placards</a:t>
            </a:r>
          </a:p>
          <a:p>
            <a:r>
              <a:rPr lang="en-US" dirty="0" smtClean="0"/>
              <a:t>HB 95	No	Authority to </a:t>
            </a:r>
            <a:r>
              <a:rPr lang="en-US" cap="all" dirty="0"/>
              <a:t>CHEROKEE INDIANS TRIBAL ALCOHOLIC BEVERAGE </a:t>
            </a:r>
            <a:r>
              <a:rPr lang="en-US" cap="all" dirty="0" smtClean="0"/>
              <a:t>CONTROL</a:t>
            </a:r>
          </a:p>
          <a:p>
            <a:r>
              <a:rPr lang="en-US" cap="all" dirty="0" smtClean="0"/>
              <a:t>HB 97	No &amp;yea </a:t>
            </a:r>
            <a:r>
              <a:rPr lang="en-US" dirty="0" smtClean="0"/>
              <a:t>ACT </a:t>
            </a:r>
            <a:r>
              <a:rPr lang="en-US" dirty="0"/>
              <a:t>TO MAKE BASE BUDGET APPROPRIATIONS FOR CURRENT OPERATIONS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OF </a:t>
            </a:r>
            <a:r>
              <a:rPr lang="en-US" dirty="0"/>
              <a:t>STATE DEPARTMENTS, INSTITUTIONS, AND AGENCIES, AND FOR OTHER PURPOSES</a:t>
            </a:r>
            <a:r>
              <a:rPr lang="en-US" dirty="0" smtClean="0"/>
              <a:t>.</a:t>
            </a:r>
            <a:endParaRPr lang="en-US" cap="all" dirty="0" smtClean="0"/>
          </a:p>
          <a:p>
            <a:r>
              <a:rPr lang="en-US" cap="all" dirty="0" smtClean="0"/>
              <a:t>HB156	No	</a:t>
            </a:r>
            <a:r>
              <a:rPr lang="en-US" dirty="0"/>
              <a:t> REQUIRE INTERNET WEB SITE PUBLICATION OF LEGAL NOTICES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HB222	No	</a:t>
            </a:r>
            <a:r>
              <a:rPr lang="en-US" dirty="0"/>
              <a:t> ALLOWING VOTERS TO ELECT, AND THEN RETAIN, JUSTICES OF THE NORTH CAROLINA SUPREME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COURT </a:t>
            </a:r>
            <a:r>
              <a:rPr lang="en-US" dirty="0"/>
              <a:t>FOR </a:t>
            </a:r>
            <a:r>
              <a:rPr lang="en-US" dirty="0" smtClean="0"/>
              <a:t>ELECTION</a:t>
            </a:r>
          </a:p>
          <a:p>
            <a:r>
              <a:rPr lang="en-US" dirty="0" smtClean="0"/>
              <a:t>HB235 	No	</a:t>
            </a:r>
            <a:r>
              <a:rPr lang="en-US" dirty="0"/>
              <a:t> AMEND THE CHARTER OF THE TOWN OF GODWIN TO REPEAL THE </a:t>
            </a:r>
          </a:p>
          <a:p>
            <a:r>
              <a:rPr lang="en-US" dirty="0" smtClean="0"/>
              <a:t>		BAN </a:t>
            </a:r>
            <a:r>
              <a:rPr lang="en-US" dirty="0"/>
              <a:t>ON THE SALE OF SPIRITUOUS, VINOUS, OR MALT LIQUORS WITHIN </a:t>
            </a:r>
            <a:r>
              <a:rPr lang="en-US" dirty="0" smtClean="0"/>
              <a:t>TOWN LIMITS</a:t>
            </a:r>
          </a:p>
          <a:p>
            <a:r>
              <a:rPr lang="en-US" dirty="0" smtClean="0"/>
              <a:t>HB247	No	</a:t>
            </a:r>
            <a:r>
              <a:rPr lang="en-US" cap="all" dirty="0"/>
              <a:t> AUTHORIZE HOKE COUNTY TO LEVY AN ADDITIONAL ONE‑HALF CENT SALES AND USE </a:t>
            </a:r>
            <a:r>
              <a:rPr lang="en-US" cap="all" dirty="0" smtClean="0"/>
              <a:t>TAX</a:t>
            </a:r>
          </a:p>
          <a:p>
            <a:r>
              <a:rPr lang="en-US" cap="all" dirty="0" smtClean="0"/>
              <a:t>HB347	No	</a:t>
            </a:r>
            <a:r>
              <a:rPr lang="en-US" cap="all" dirty="0"/>
              <a:t> AUTHORIZATION TO GRAHAM COUNTY TO LEVY AN OCCUPANCY TAX, TO AUTHORIZE BUNCOMBE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COUNTY </a:t>
            </a:r>
            <a:r>
              <a:rPr lang="en-US" cap="all" dirty="0"/>
              <a:t>TO INCREASE ITS ROOM OCCUPANCY AND TOURISM DEVELOPMENT TAX TO SIX PERCENT AND TO MAKE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OTHER </a:t>
            </a:r>
            <a:r>
              <a:rPr lang="en-US" cap="all" dirty="0"/>
              <a:t>ADMINISTRATIVE CHANGES, AND TO AUTHORIZE THE GUILFORD COUNTY COMMISSIONERS AND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ROCKINGHAM </a:t>
            </a:r>
            <a:r>
              <a:rPr lang="en-US" cap="all" dirty="0"/>
              <a:t>COUNTY COMMISSIONERS TO CALL A SPECIAL ELECTION IN THE STOKESDALE FIRE PROTECTION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DISTRICT </a:t>
            </a:r>
            <a:r>
              <a:rPr lang="en-US" cap="all" dirty="0"/>
              <a:t>FOR THE PURPOSE OF SUBMITTING TO THE QUALIFIED VOTERS THEREIN THE QUESTION OF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INCREASING </a:t>
            </a:r>
            <a:r>
              <a:rPr lang="en-US" cap="all" dirty="0"/>
              <a:t>THE ALLOWABLE SPECIAL TAX FOR FIRE PROTECTION WITHIN THAT DISTRICT FROM TEN CENTS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ON </a:t>
            </a:r>
            <a:r>
              <a:rPr lang="en-US" cap="all" dirty="0"/>
              <a:t>THE ONE HUNDRED DOLLARS VALUATION TO FIFTEEN CENTS ON THE ONE HUNDRED DOLLARS VALUATION </a:t>
            </a:r>
            <a:endParaRPr lang="en-US" cap="all" dirty="0" smtClean="0"/>
          </a:p>
          <a:p>
            <a:r>
              <a:rPr lang="en-US" cap="all" dirty="0"/>
              <a:t>	</a:t>
            </a:r>
            <a:r>
              <a:rPr lang="en-US" cap="all" dirty="0" smtClean="0"/>
              <a:t>ON </a:t>
            </a:r>
            <a:r>
              <a:rPr lang="en-US" cap="all" dirty="0"/>
              <a:t>ALL TAXABLE PROPERTY WITHIN SUCH DISTRICT.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B83C-C5D2-4ADC-BC12-95D130355654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1854" y="0"/>
            <a:ext cx="605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When Pat did not vote with the majority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64679" y="965200"/>
            <a:ext cx="1141184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Bill 	Pat’s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	Vote	 Purpose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HB372	No	</a:t>
            </a:r>
            <a:r>
              <a:rPr lang="en-US" dirty="0"/>
              <a:t>TRANSFORM AND REORGANIZE NORTH CAROLINA'S MEDICAID AND NC HEALTH CHOICE </a:t>
            </a:r>
            <a:r>
              <a:rPr lang="en-US" dirty="0" smtClean="0"/>
              <a:t>PROGRAMS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HB483	No	</a:t>
            </a:r>
            <a:r>
              <a:rPr lang="en-US" dirty="0"/>
              <a:t>CHANGES TO THE LAND-USE REGULATORY </a:t>
            </a:r>
            <a:r>
              <a:rPr lang="en-US" dirty="0" smtClean="0"/>
              <a:t>LAWS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HB567	No	</a:t>
            </a:r>
            <a:r>
              <a:rPr lang="en-US" cap="all" dirty="0"/>
              <a:t>REGULATE THE REPAIR OF </a:t>
            </a:r>
            <a:r>
              <a:rPr lang="en-US" cap="all" dirty="0" smtClean="0"/>
              <a:t>AIRCRAFTS</a:t>
            </a:r>
          </a:p>
          <a:p>
            <a:r>
              <a:rPr lang="en-US" b="1" cap="all" dirty="0" smtClean="0">
                <a:solidFill>
                  <a:schemeClr val="accent5">
                    <a:lumMod val="75000"/>
                  </a:schemeClr>
                </a:solidFill>
              </a:rPr>
              <a:t>HB881	No	</a:t>
            </a:r>
            <a:r>
              <a:rPr lang="en-US" dirty="0"/>
              <a:t>Landlord/Tenant-Alias &amp; </a:t>
            </a:r>
            <a:r>
              <a:rPr lang="en-US" dirty="0" err="1"/>
              <a:t>Pluries</a:t>
            </a:r>
            <a:r>
              <a:rPr lang="en-US" dirty="0"/>
              <a:t> Summary </a:t>
            </a:r>
            <a:r>
              <a:rPr lang="en-US" dirty="0" smtClean="0"/>
              <a:t>Eject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en-US" dirty="0" smtClean="0"/>
              <a:t>sever </a:t>
            </a:r>
            <a:r>
              <a:rPr lang="en-US" dirty="0"/>
              <a:t>the claim for monetary </a:t>
            </a:r>
          </a:p>
          <a:p>
            <a:r>
              <a:rPr lang="en-US" dirty="0" smtClean="0"/>
              <a:t>		damages </a:t>
            </a:r>
            <a:r>
              <a:rPr lang="en-US" dirty="0"/>
              <a:t>and proceed with the claim for summary </a:t>
            </a:r>
            <a:r>
              <a:rPr lang="en-US" dirty="0" smtClean="0"/>
              <a:t>ejectment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HB909	No</a:t>
            </a:r>
            <a:r>
              <a:rPr lang="en-US" dirty="0"/>
              <a:t>	CHANGES TO THE ALCOHOLIC BEVERAGE CONTROL COMMISSION </a:t>
            </a:r>
            <a:r>
              <a:rPr lang="en-US" dirty="0" smtClean="0"/>
              <a:t>LAWS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SB313	No	</a:t>
            </a:r>
            <a:r>
              <a:rPr lang="en-US" dirty="0"/>
              <a:t>IMPORTANCE AND LEGITIMACY OF INDUSTRIAL HEMP RESEARCH, TO PROVIDE FOR COMPLIANCE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WITH </a:t>
            </a:r>
            <a:r>
              <a:rPr lang="en-US" dirty="0"/>
              <a:t>PORTIONS OF THE FEDERAL AGRICULTURAL ACT OF </a:t>
            </a:r>
            <a:r>
              <a:rPr lang="en-US" dirty="0" smtClean="0"/>
              <a:t>2014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SB472	No	</a:t>
            </a:r>
            <a:r>
              <a:rPr lang="en-US" dirty="0"/>
              <a:t>AUTHORIZE LOCAL GOVERNMENTS TO APPROPRIATE MONEY FOR HISTORIC REHABILITATION </a:t>
            </a:r>
            <a:r>
              <a:rPr lang="en-US" dirty="0" smtClean="0"/>
              <a:t>AND</a:t>
            </a:r>
          </a:p>
          <a:p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dirty="0"/>
              <a:t>TO CLARIFY AND STANDARDIZE THE REQUIREMENTS FOR APPROPRIATING FUNDS FOR LOCAL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ECONOMIC </a:t>
            </a:r>
            <a:r>
              <a:rPr lang="en-US" dirty="0"/>
              <a:t>DEVELOPMENT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SB513	No	</a:t>
            </a:r>
            <a:r>
              <a:rPr lang="en-US" dirty="0"/>
              <a:t>REGULATORY RELIEF TO THE AGRICULTURAL COMMUNITY OF NORTH CAROLINA BY PROVIDING FOR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VARIOUS </a:t>
            </a:r>
            <a:r>
              <a:rPr lang="en-US" dirty="0"/>
              <a:t>TRANSPORTATION AND ENVIRONMENTAL REFORMS AND BY MAKING VARIOUS OTHER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STATUTORY </a:t>
            </a:r>
            <a:r>
              <a:rPr lang="en-US" dirty="0"/>
              <a:t>CHANGES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F65C-0F0B-4734-BD27-376626F6479F}" type="datetime1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EF6B-63C9-4F6B-A3B4-DBDC32C965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6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1450</Words>
  <Application>Microsoft Office PowerPoint</Application>
  <PresentationFormat>Widescreen</PresentationFormat>
  <Paragraphs>183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Scanlan</dc:creator>
  <cp:lastModifiedBy>Ruth Scanlan</cp:lastModifiedBy>
  <cp:revision>49</cp:revision>
  <cp:lastPrinted>2016-02-15T17:50:03Z</cp:lastPrinted>
  <dcterms:created xsi:type="dcterms:W3CDTF">2016-02-08T21:30:21Z</dcterms:created>
  <dcterms:modified xsi:type="dcterms:W3CDTF">2016-02-23T13:03:57Z</dcterms:modified>
</cp:coreProperties>
</file>